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0" r:id="rId27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07F5E8A-7644-4F50-8F72-65ACF3211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9DCDCD0-354A-49BC-A226-7D5CC21010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812-4D2D-4760-866C-F892236C4F47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336EB4-ECFE-49E4-9287-BE0DE1E26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66A689-4E7C-4F2C-B9D4-329FC84CB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7011-838B-4A9D-BF4C-3344F3C5A4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1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992A-4692-44E1-A0C3-98762478A495}" type="datetimeFigureOut">
              <a:rPr lang="ru-RU" smtClean="0"/>
              <a:t>25.10.2020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113A-B59B-4D8C-B30C-BFAF745300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08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31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78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126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47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2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4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4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21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99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18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522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64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9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8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94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78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87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99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5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49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C621F53-42F1-4162-B336-26DCEE8C78C6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4E175-9C2C-4C83-9CCB-1EE79023B6BD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17F1C-F724-4DFD-84E7-B0A8A15DA9AC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E9043-9D87-468C-B209-BBE6FB22E4FD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0436A-6E7E-4CBA-928F-75534163B5FD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B747CA-7290-4C9C-985A-A6536F935AE6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476CB-37AE-42E0-B083-5844E8E2A47B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BFC6D-26C7-447B-A29C-1CD48A44E0FC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42ED9-3285-47FB-AD0C-01B700C3CF44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A011B-8444-433D-95F0-78252DAA1FDD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9BAAB-466B-435A-A753-FB026011CC84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E0918B6-8CEE-40C7-BF07-9AA0BD63B15D}" type="datetime1">
              <a:rPr lang="ru-RU" noProof="0" smtClean="0"/>
              <a:t>25.10.2020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единительная линия 41">
            <a:extLst>
              <a:ext uri="{FF2B5EF4-FFF2-40B4-BE49-F238E27FC236}">
                <a16:creationId xmlns:a16="http://schemas.microsoft.com/office/drawing/2014/main" xmlns="" id="{63FED537-3AF1-4C36-9904-77B6A54D2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ru-RU" sz="4000" cap="none" dirty="0" smtClean="0"/>
              <a:t>Типы костров и их назначение</a:t>
            </a:r>
            <a:br>
              <a:rPr lang="ru-RU" sz="4000" cap="none" dirty="0" smtClean="0"/>
            </a:br>
            <a:r>
              <a:rPr lang="ru-RU" sz="4000" cap="none" dirty="0" smtClean="0"/>
              <a:t>Правила разведения костра</a:t>
            </a:r>
            <a:endParaRPr lang="ru-RU" sz="4000" cap="none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sz="2000" dirty="0" smtClean="0"/>
              <a:t>Азбука туристско-бытовых навыков</a:t>
            </a:r>
            <a:br>
              <a:rPr lang="ru-RU" sz="2000" dirty="0" smtClean="0"/>
            </a:br>
            <a:r>
              <a:rPr lang="ru-RU" sz="2000" dirty="0" smtClean="0"/>
              <a:t>юного туриста</a:t>
            </a:r>
            <a:endParaRPr lang="ru-RU" sz="2000" dirty="0"/>
          </a:p>
        </p:txBody>
      </p:sp>
      <p:pic>
        <p:nvPicPr>
          <p:cNvPr id="1028" name="Picture 4" descr="https://img3.goodfon.ru/original/2048x1360/7/72/koster-ogon-les-derevya-re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4" b="6729"/>
          <a:stretch/>
        </p:blipFill>
        <p:spPr bwMode="auto">
          <a:xfrm>
            <a:off x="231820" y="244700"/>
            <a:ext cx="11732654" cy="408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«Ямка»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4" y="2270084"/>
            <a:ext cx="6143223" cy="4945934"/>
          </a:xfrm>
        </p:spPr>
        <p:txBody>
          <a:bodyPr>
            <a:normAutofit/>
          </a:bodyPr>
          <a:lstStyle/>
          <a:p>
            <a:r>
              <a:rPr lang="ru-RU" dirty="0"/>
              <a:t>Чтобы оборудовать костер такого типа, необходимо вырыть в грунте яму.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сохранения тепла дно ямы целесообразно выложить камнями.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таком костре можно вскипятить воду, приготовить пищу, запечь в золе жаркое.</a:t>
            </a:r>
            <a:endParaRPr lang="ru-RU" dirty="0"/>
          </a:p>
        </p:txBody>
      </p:sp>
      <p:pic>
        <p:nvPicPr>
          <p:cNvPr id="11266" name="Picture 2" descr="http://www.handworker.ru/store/image/rest/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805" y="1355684"/>
            <a:ext cx="3321721" cy="32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8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«Звезда»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4" y="2270084"/>
            <a:ext cx="6143223" cy="4945934"/>
          </a:xfrm>
        </p:spPr>
        <p:txBody>
          <a:bodyPr>
            <a:normAutofit/>
          </a:bodyPr>
          <a:lstStyle/>
          <a:p>
            <a:r>
              <a:rPr lang="ru-RU" dirty="0"/>
              <a:t>Для разжигания такого костра понадобятся толстые сухие дрова. </a:t>
            </a:r>
            <a:endParaRPr lang="ru-RU" dirty="0" smtClean="0"/>
          </a:p>
          <a:p>
            <a:r>
              <a:rPr lang="ru-RU" dirty="0" smtClean="0"/>
              <a:t>Выложите </a:t>
            </a:r>
            <a:r>
              <a:rPr lang="ru-RU" dirty="0"/>
              <a:t>их звездой или веером, как это показано на рисунке.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прогорания дрова сдвигают к центру. Такой костер может очень долго гореть.</a:t>
            </a:r>
            <a:endParaRPr lang="ru-RU" dirty="0"/>
          </a:p>
        </p:txBody>
      </p:sp>
      <p:pic>
        <p:nvPicPr>
          <p:cNvPr id="12290" name="Picture 2" descr="https://img.wikireading.ru/426431_92_i_0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8" y="1636467"/>
            <a:ext cx="42386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6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</a:t>
            </a:r>
            <a:r>
              <a:rPr lang="ru-RU" sz="4000" b="1" dirty="0" err="1" smtClean="0"/>
              <a:t>Нодья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4" y="2270084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Для оборудования этого типа костра нужно вбить в землю четыре колышка, между которыми уложить дрова в виде забора. </a:t>
            </a:r>
            <a:endParaRPr lang="ru-RU" dirty="0" smtClean="0"/>
          </a:p>
          <a:p>
            <a:r>
              <a:rPr lang="ru-RU" dirty="0" smtClean="0"/>
              <a:t>Костер </a:t>
            </a:r>
            <a:r>
              <a:rPr lang="ru-RU" dirty="0"/>
              <a:t>поджигается снизу. Он может долго гореть, выделяя при этом много жара, если уложить вперемежку сухие и сырые дрова.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костер очень удобен для сушки одежды.</a:t>
            </a:r>
            <a:endParaRPr lang="ru-RU" dirty="0"/>
          </a:p>
        </p:txBody>
      </p:sp>
      <p:pic>
        <p:nvPicPr>
          <p:cNvPr id="13314" name="Picture 2" descr="https://im0-tub-ru.yandex.net/i?id=ba571f6d70aeeac36c8aba644099e61c-sr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20" y="2128416"/>
            <a:ext cx="5762737" cy="35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3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«Рефлектор»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5" y="2592056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Этот костер представляет из себя смешанный вариант костров «</a:t>
            </a:r>
            <a:r>
              <a:rPr lang="ru-RU" dirty="0" err="1"/>
              <a:t>Нодья</a:t>
            </a:r>
            <a:r>
              <a:rPr lang="ru-RU" dirty="0"/>
              <a:t>» и «Очаг охотника».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костер дает много тепла, возле него хорошо греться в зимнюю стужу.</a:t>
            </a:r>
            <a:endParaRPr lang="ru-RU" dirty="0"/>
          </a:p>
        </p:txBody>
      </p:sp>
      <p:pic>
        <p:nvPicPr>
          <p:cNvPr id="14338" name="Picture 2" descr="https://alpinist.biz/wp-content/uploads/2018/03/%D0%9A%D0%B0%D0%BC%D0%B8%D0%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20" y="1453795"/>
            <a:ext cx="5423641" cy="42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1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</a:t>
            </a:r>
            <a:br>
              <a:rPr lang="ru-RU" sz="4000" b="1" dirty="0" smtClean="0"/>
            </a:br>
            <a:r>
              <a:rPr lang="ru-RU" sz="4000" b="1" dirty="0" smtClean="0"/>
              <a:t>«Очаг охотника»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5" y="2592056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Костер разводится между двумя сухими бревнами, которые укладываются таким образом, чтобы на них можно было установить котел, сковороду или чайник.</a:t>
            </a:r>
            <a:endParaRPr lang="ru-RU" dirty="0"/>
          </a:p>
        </p:txBody>
      </p:sp>
      <p:pic>
        <p:nvPicPr>
          <p:cNvPr id="15362" name="Picture 2" descr="https://urochishe.ru/wp-content/uploads/2016/03/tayozhnyj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1766" r="2834" b="12178"/>
          <a:stretch/>
        </p:blipFill>
        <p:spPr bwMode="auto">
          <a:xfrm>
            <a:off x="6387920" y="1687132"/>
            <a:ext cx="5087155" cy="34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0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«Решётка»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5" y="1687132"/>
            <a:ext cx="6014435" cy="4945934"/>
          </a:xfrm>
        </p:spPr>
        <p:txBody>
          <a:bodyPr>
            <a:normAutofit fontScale="92500"/>
          </a:bodyPr>
          <a:lstStyle/>
          <a:p>
            <a:r>
              <a:rPr lang="ru-RU" dirty="0"/>
              <a:t>В основании костра такого типа кладутся два толстых сухих бревна, на которые несколькими рядами в виде плотной решетки укладываются дрова все меньшего и меньшего диаметра.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костер лучше всего подходит для совместных мероприятий с участием всего отряда. </a:t>
            </a:r>
            <a:endParaRPr lang="ru-RU" dirty="0" smtClean="0"/>
          </a:p>
          <a:p>
            <a:r>
              <a:rPr lang="ru-RU" dirty="0" smtClean="0"/>
              <a:t>Несколько </a:t>
            </a:r>
            <a:r>
              <a:rPr lang="ru-RU" dirty="0"/>
              <a:t>измененный вариант «Решетки» может использоваться для приготовления пищи, обогрева людей, просушивания одежды, обуви и т. п. Такой костер можно разводить при наличии сухих и сырых дров. Прогорая, сухие дрова высушивают сырые, поэтому костер может гореть довольно долго. Костер из трех бревен оборудуется таким образом, что костер «Пирамида» служит как бы его начинкой.</a:t>
            </a:r>
            <a:endParaRPr lang="ru-RU" dirty="0"/>
          </a:p>
        </p:txBody>
      </p:sp>
      <p:pic>
        <p:nvPicPr>
          <p:cNvPr id="16386" name="Picture 2" descr="https://ds04.infourok.ru/uploads/ex/00ac/00076733-4c15ebba/hello_html_4a579d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" b="11451"/>
          <a:stretch/>
        </p:blipFill>
        <p:spPr bwMode="auto">
          <a:xfrm>
            <a:off x="6581102" y="1870839"/>
            <a:ext cx="5177309" cy="35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4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«Охотничий»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5" y="2550016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Из трех бревен на подкладке горит 6-8 часов без особого ухода (требуется лишь периодически продвигать вперед и сближать горящие концы бревен) и очень удобен для небольших односторонних заслонов.</a:t>
            </a:r>
            <a:endParaRPr lang="ru-RU" dirty="0"/>
          </a:p>
        </p:txBody>
      </p:sp>
      <p:pic>
        <p:nvPicPr>
          <p:cNvPr id="17410" name="Picture 2" descr="https://lovedacha.ru/files/img/kak-razvesti-koster-na-sneg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65" y="1584100"/>
            <a:ext cx="3492613" cy="39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5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Норный к</a:t>
            </a:r>
            <a:r>
              <a:rPr lang="ru-RU" sz="4000" b="1" dirty="0" smtClean="0"/>
              <a:t>остёр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5" y="1912066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В склоне плотной земляной насыпи выкопайте нору глубиной около 45 см. Сверху воткните палку так, чтобы она прошла в нору, и слегка подвигайте ею, чтобы проделать отверстие-дымоход. Осыпавшуюся землю удалите из норы.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костер идеально подходит для копчения мяса и рыбы. </a:t>
            </a:r>
            <a:endParaRPr lang="ru-RU" dirty="0" smtClean="0"/>
          </a:p>
          <a:p>
            <a:r>
              <a:rPr lang="ru-RU" dirty="0" smtClean="0"/>
              <a:t>Разведите </a:t>
            </a:r>
            <a:r>
              <a:rPr lang="ru-RU" dirty="0"/>
              <a:t>костер в норе. При сильном ветре отверстие ведущее в костровую камеру должно находиться с подветренной стороны</a:t>
            </a:r>
            <a:endParaRPr lang="ru-RU" dirty="0"/>
          </a:p>
        </p:txBody>
      </p:sp>
      <p:pic>
        <p:nvPicPr>
          <p:cNvPr id="18434" name="Picture 2" descr="http://ksovd.ru/upload/000/u10/179/985f0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30" y="1870839"/>
            <a:ext cx="54483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8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</a:t>
            </a:r>
            <a:r>
              <a:rPr lang="ru-RU" sz="4000" b="1" dirty="0" smtClean="0"/>
              <a:t>остёр «Колодец»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5" y="1912066"/>
            <a:ext cx="6014435" cy="4945934"/>
          </a:xfrm>
        </p:spPr>
        <p:txBody>
          <a:bodyPr>
            <a:normAutofit/>
          </a:bodyPr>
          <a:lstStyle/>
          <a:p>
            <a:r>
              <a:rPr lang="ru-RU" dirty="0"/>
              <a:t>Два полена кладут параллельно друг на друга, на некотором расстоянии , затем поперек них еще два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Такая </a:t>
            </a:r>
            <a:r>
              <a:rPr lang="ru-RU" dirty="0"/>
              <a:t>конструкция обеспечивает хороший доступ воздуха к огню и поленья равномерно будут гореть. </a:t>
            </a:r>
            <a:endParaRPr lang="ru-RU" dirty="0" smtClean="0"/>
          </a:p>
          <a:p>
            <a:r>
              <a:rPr lang="ru-RU" dirty="0" smtClean="0"/>
              <a:t>Такой </a:t>
            </a:r>
            <a:r>
              <a:rPr lang="ru-RU" dirty="0"/>
              <a:t>костер хорош и в сырую погоду.</a:t>
            </a:r>
            <a:endParaRPr lang="ru-RU" dirty="0"/>
          </a:p>
        </p:txBody>
      </p:sp>
      <p:pic>
        <p:nvPicPr>
          <p:cNvPr id="19458" name="Picture 2" descr="https://ds05.infourok.ru/uploads/ex/00be/00118ced-9d612538/hello_html_72142f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79" y="1875046"/>
            <a:ext cx="4353059" cy="39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2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</a:t>
            </a:r>
            <a:r>
              <a:rPr lang="ru-RU" sz="4000" b="1" dirty="0" smtClean="0"/>
              <a:t>остёр «Полинезийский»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5" y="1912066"/>
            <a:ext cx="7619965" cy="4945934"/>
          </a:xfrm>
        </p:spPr>
        <p:txBody>
          <a:bodyPr>
            <a:normAutofit/>
          </a:bodyPr>
          <a:lstStyle/>
          <a:p>
            <a:r>
              <a:rPr lang="ru-RU" dirty="0"/>
              <a:t>Невидим и дает много углей и золы.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такого костра вырывают яму, обкладывают стенки ее камнями (или обмазывают глиной), а на дне разводят огонь. По возможности место для него следует выбирать под нависшей скалой или густой кроной дерева - в этом случае он будет незаметен не только с боков, но и сверху.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отсутствии естественной маскировки такой костер легко прикрыть сверху ветками деревьев. </a:t>
            </a:r>
            <a:endParaRPr lang="ru-RU" dirty="0" smtClean="0"/>
          </a:p>
          <a:p>
            <a:r>
              <a:rPr lang="ru-RU" dirty="0" smtClean="0"/>
              <a:t>Костер </a:t>
            </a:r>
            <a:r>
              <a:rPr lang="ru-RU" dirty="0"/>
              <a:t>не требует большого количества дров. Чтобы дрова в костре хорошо горели и не дымили, рядом надо вырыть другую яму с узким каналом к костру для доступа воздуха.</a:t>
            </a:r>
            <a:endParaRPr lang="ru-RU" dirty="0"/>
          </a:p>
        </p:txBody>
      </p:sp>
      <p:pic>
        <p:nvPicPr>
          <p:cNvPr id="20482" name="Picture 2" descr="https://e-libra.net/files/books/2011/07/18/161718/i_031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60" y="1381024"/>
            <a:ext cx="33337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7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Что такое костёр?</a:t>
            </a:r>
            <a:endParaRPr lang="ru-RU" sz="4000" b="1" dirty="0"/>
          </a:p>
        </p:txBody>
      </p:sp>
      <p:pic>
        <p:nvPicPr>
          <p:cNvPr id="2050" name="Picture 2" descr="https://i.pinimg.com/originals/75/a7/5b/75a75b679821be12d96b6737b2c46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41009"/>
            <a:ext cx="5568963" cy="638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1683913"/>
            <a:ext cx="6143223" cy="4945934"/>
          </a:xfrm>
        </p:spPr>
        <p:txBody>
          <a:bodyPr/>
          <a:lstStyle/>
          <a:p>
            <a:r>
              <a:rPr lang="ru-RU" dirty="0" smtClean="0"/>
              <a:t>Костёр – горящая или подготовленная</a:t>
            </a:r>
            <a:br>
              <a:rPr lang="ru-RU" dirty="0" smtClean="0"/>
            </a:br>
            <a:r>
              <a:rPr lang="ru-RU" dirty="0" smtClean="0"/>
              <a:t>для горения куча хвороста, дров и т.д.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разводить костёр на сухой траве или мхе,</a:t>
            </a:r>
            <a:br>
              <a:rPr lang="ru-RU" dirty="0" smtClean="0"/>
            </a:br>
            <a:r>
              <a:rPr lang="ru-RU" dirty="0" smtClean="0"/>
              <a:t>то его надо сгрести, а костровище окопать. </a:t>
            </a:r>
            <a:endParaRPr lang="ru-RU" dirty="0"/>
          </a:p>
          <a:p>
            <a:r>
              <a:rPr lang="ru-RU" dirty="0" smtClean="0"/>
              <a:t>Если дело происходит зимой, то снег надо</a:t>
            </a:r>
            <a:br>
              <a:rPr lang="ru-RU" dirty="0" smtClean="0"/>
            </a:br>
            <a:r>
              <a:rPr lang="ru-RU" dirty="0" smtClean="0"/>
              <a:t>расчистить и уплотнить. Если идёт дождь – </a:t>
            </a:r>
            <a:br>
              <a:rPr lang="ru-RU" dirty="0" smtClean="0"/>
            </a:br>
            <a:r>
              <a:rPr lang="ru-RU" dirty="0" smtClean="0"/>
              <a:t>сделать настил, растянуть костровой тент.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468995" y="2405547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Выбор места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</a:t>
            </a:r>
            <a:r>
              <a:rPr lang="ru-RU" sz="4000" b="1" dirty="0" smtClean="0"/>
              <a:t>остры для обогрева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96" y="1912066"/>
            <a:ext cx="6321994" cy="4945934"/>
          </a:xfrm>
        </p:spPr>
        <p:txBody>
          <a:bodyPr>
            <a:normAutofit/>
          </a:bodyPr>
          <a:lstStyle/>
          <a:p>
            <a:r>
              <a:rPr lang="ru-RU" dirty="0"/>
              <a:t>Костер, разведенный под открытым небом, согревает лишь обращенные к нему поверхности. </a:t>
            </a:r>
            <a:endParaRPr lang="ru-RU" dirty="0" smtClean="0"/>
          </a:p>
          <a:p>
            <a:r>
              <a:rPr lang="ru-RU" dirty="0" smtClean="0"/>
              <a:t>Отражающая </a:t>
            </a:r>
            <a:r>
              <a:rPr lang="ru-RU" dirty="0"/>
              <a:t>стенка не только отражает тепло, но и заставляет дым подниматься вверх.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такой стенки улучшается обогрев укрытия, построенного для ночевки.</a:t>
            </a:r>
            <a:endParaRPr lang="ru-RU" dirty="0"/>
          </a:p>
        </p:txBody>
      </p:sp>
      <p:pic>
        <p:nvPicPr>
          <p:cNvPr id="21506" name="Picture 2" descr="https://i02.fotocdn.net/s122/92793fc1716e0844/public_pin_l/2796729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89" y="231818"/>
            <a:ext cx="5170892" cy="63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40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Разведение костра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97" y="1870839"/>
            <a:ext cx="6321994" cy="4945934"/>
          </a:xfrm>
        </p:spPr>
        <p:txBody>
          <a:bodyPr>
            <a:normAutofit/>
          </a:bodyPr>
          <a:lstStyle/>
          <a:p>
            <a:r>
              <a:rPr lang="ru-RU" dirty="0"/>
              <a:t>Разведите костер рядом с большим валуном. </a:t>
            </a:r>
            <a:endParaRPr lang="ru-RU" dirty="0" smtClean="0"/>
          </a:p>
          <a:p>
            <a:r>
              <a:rPr lang="ru-RU" dirty="0" smtClean="0"/>
              <a:t>Расположитесь </a:t>
            </a:r>
            <a:r>
              <a:rPr lang="ru-RU" dirty="0"/>
              <a:t>между камнем и костром так, чтобы камень, отражая тепло, согревал вам спину.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дополнение к этому сделайте с другой стороны костра стенку-отражатель.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поблизости нет камня, который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отражал бы </a:t>
            </a:r>
            <a:r>
              <a:rPr lang="ru-RU" dirty="0"/>
              <a:t>тепло, поставьте за спиной вторую стенку-отражатель. Или сделайте </a:t>
            </a:r>
            <a:r>
              <a:rPr lang="ru-RU" dirty="0" smtClean="0"/>
              <a:t>заслон.</a:t>
            </a:r>
            <a:endParaRPr lang="ru-RU" dirty="0"/>
          </a:p>
        </p:txBody>
      </p:sp>
      <p:pic>
        <p:nvPicPr>
          <p:cNvPr id="22530" name="Picture 2" descr="http://vkavkaz.ru/assets/images_cache/7f1bfb695d143fcab8af5c58186e6bc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29" y="1912065"/>
            <a:ext cx="5570126" cy="370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5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4" y="427570"/>
            <a:ext cx="10143198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Рекомендации по разведению костра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97" y="1587504"/>
            <a:ext cx="11675782" cy="49459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Костер должен давать много тепла и мало дыма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Маленький </a:t>
            </a:r>
            <a:r>
              <a:rPr lang="ru-RU" dirty="0"/>
              <a:t>костер легче разводить и поддерживать, чем большой. Несколько малых костров, расположенных по кругу, в холодную погоду дадут больше тепла, чем один большой.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обогрева костер делают побольше, для приготовления пищи - поменьше.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кладите в костер свежую хвою: она дает густой дым и очень мало тепла. А сухая хвоя дает много искр, которые могут поджечь близко лежащие вещи и даже </a:t>
            </a:r>
            <a:r>
              <a:rPr lang="ru-RU" dirty="0" smtClean="0"/>
              <a:t>деревья.</a:t>
            </a:r>
          </a:p>
          <a:p>
            <a:r>
              <a:rPr lang="ru-RU" dirty="0" smtClean="0"/>
              <a:t>Поддержание </a:t>
            </a:r>
            <a:r>
              <a:rPr lang="ru-RU" dirty="0"/>
              <a:t>огня требует меньшей затраты сил, чем добывание нового. </a:t>
            </a:r>
            <a:endParaRPr lang="ru-RU" dirty="0" smtClean="0"/>
          </a:p>
          <a:p>
            <a:r>
              <a:rPr lang="ru-RU" dirty="0" smtClean="0"/>
              <a:t>Довольно </a:t>
            </a:r>
            <a:r>
              <a:rPr lang="ru-RU" dirty="0"/>
              <a:t>часто на ночь костер приходится гасить. В этом случае засыпайте угли золой. Утром они будут еще тлеть, и вы легко раздуете огонь. </a:t>
            </a:r>
            <a:endParaRPr lang="ru-RU" dirty="0" smtClean="0"/>
          </a:p>
          <a:p>
            <a:r>
              <a:rPr lang="ru-RU" dirty="0" smtClean="0"/>
              <a:t>Покидая </a:t>
            </a:r>
            <a:r>
              <a:rPr lang="ru-RU" dirty="0"/>
              <a:t>место стоянки, необходимо самым тщательным образом погасить костер (даже если от него остались одни тлеющие угли). Главной причиной лесных пожаров являются плохо погашенные костры. Пожар может догнать и погубить вас; пожар укажет ваше местонахождение преследователям.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526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xmlns="" id="{E3DC42C2-6B58-404C-B339-2C72808A5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solidFill>
                  <a:srgbClr val="FFFFFF"/>
                </a:solidFill>
              </a:rPr>
              <a:t>Домашнее задание: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Объект 7">
            <a:extLst>
              <a:ext uri="{FF2B5EF4-FFF2-40B4-BE49-F238E27FC236}">
                <a16:creationId xmlns:a16="http://schemas.microsoft.com/office/drawing/2014/main" xmlns="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/>
          </a:bodyPr>
          <a:lstStyle/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>1. Ответить на вопросы:</a:t>
            </a:r>
            <a:br>
              <a:rPr lang="ru-RU" b="1" i="1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1). Что такое костёр?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2). Как выбрать место для костра?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3). Как разводить костёр?</a:t>
            </a:r>
          </a:p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>2. Учить:</a:t>
            </a:r>
            <a:r>
              <a:rPr lang="ru-RU" dirty="0" smtClean="0">
                <a:solidFill>
                  <a:srgbClr val="FFFFFF"/>
                </a:solidFill>
              </a:rPr>
              <a:t> типы и виды костра</a:t>
            </a:r>
          </a:p>
          <a:p>
            <a:pPr rtl="0"/>
            <a:r>
              <a:rPr lang="ru-RU" b="1" i="1" dirty="0" smtClean="0">
                <a:solidFill>
                  <a:srgbClr val="FFFFFF"/>
                </a:solidFill>
              </a:rPr>
              <a:t>3. Схематично изобразить виды костров (рисунки) и подписать</a:t>
            </a:r>
            <a:endParaRPr lang="ru-RU" b="1" i="1" dirty="0" smtClean="0">
              <a:solidFill>
                <a:srgbClr val="FFFFFF"/>
              </a:solidFill>
            </a:endParaRPr>
          </a:p>
          <a:p>
            <a:pPr marL="45720" indent="0" rtl="0">
              <a:buNone/>
            </a:pPr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xmlns="" id="{FCF82941-5589-49BF-B6B1-76122B2D0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nettravm.ru/wp-content/uploads/2017/08/Kostyor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" y="1965960"/>
            <a:ext cx="5691902" cy="379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2289220"/>
            <a:ext cx="5493974" cy="4945934"/>
          </a:xfrm>
        </p:spPr>
        <p:txBody>
          <a:bodyPr/>
          <a:lstStyle/>
          <a:p>
            <a:r>
              <a:rPr lang="ru-RU" dirty="0"/>
              <a:t>Растягивать костровой тросик надо так, чтобы минимальное расстояние от дерева до костра составляло </a:t>
            </a:r>
            <a:r>
              <a:rPr lang="ru-RU" b="1" i="1" dirty="0" smtClean="0"/>
              <a:t>3 метра</a:t>
            </a:r>
            <a:r>
              <a:rPr lang="ru-RU" b="1" i="1" dirty="0"/>
              <a:t>. </a:t>
            </a:r>
            <a:endParaRPr lang="ru-RU" b="1" i="1" dirty="0" smtClean="0"/>
          </a:p>
          <a:p>
            <a:r>
              <a:rPr lang="ru-RU" dirty="0" smtClean="0"/>
              <a:t>Если </a:t>
            </a:r>
            <a:r>
              <a:rPr lang="ru-RU" dirty="0"/>
              <a:t>нет деревьев, то ставится рогатина. Она заготавливается из найденных веток. Сейчас можно найти много готовых приспособлений для костров.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616019" y="845951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Выбор места</a:t>
            </a:r>
            <a:endParaRPr lang="ru-RU" sz="4000" b="1" dirty="0"/>
          </a:p>
        </p:txBody>
      </p:sp>
      <p:pic>
        <p:nvPicPr>
          <p:cNvPr id="3074" name="Picture 2" descr="https://ohranatryda.ru/wp-content/uploads/2019/07/5.-kosterv-le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45" y="1320215"/>
            <a:ext cx="6148528" cy="40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1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yt3.ggpht.com/a/AGF-l7-zNe8awjvqSy9rwNdySc27Y5u2tnOF5yeu-w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76" y="759852"/>
            <a:ext cx="2768959" cy="27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16417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 smtClean="0"/>
              <a:t>Разведение костра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463" y="1596980"/>
            <a:ext cx="10808594" cy="490685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Разведение костра начинается с поджигания растопки. Поджигать удобнее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всего </a:t>
            </a:r>
            <a:r>
              <a:rPr lang="ru-RU" dirty="0"/>
              <a:t>обычными спичками! </a:t>
            </a:r>
            <a:endParaRPr lang="ru-RU" dirty="0" smtClean="0"/>
          </a:p>
          <a:p>
            <a:r>
              <a:rPr lang="ru-RU" dirty="0" smtClean="0"/>
              <a:t>Виды </a:t>
            </a:r>
            <a:r>
              <a:rPr lang="ru-RU" dirty="0"/>
              <a:t>растопки: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Паутинка </a:t>
            </a:r>
            <a:r>
              <a:rPr lang="ru-RU" dirty="0"/>
              <a:t>– мелкие сухие ветки ели, искать на живых ёлках, внизу.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Береста </a:t>
            </a:r>
            <a:br>
              <a:rPr lang="ru-RU" dirty="0" smtClean="0"/>
            </a:br>
            <a:r>
              <a:rPr lang="ru-RU" dirty="0" smtClean="0"/>
              <a:t>- Лучина </a:t>
            </a:r>
            <a:br>
              <a:rPr lang="ru-RU" dirty="0" smtClean="0"/>
            </a:br>
            <a:r>
              <a:rPr lang="ru-RU" dirty="0" smtClean="0"/>
              <a:t>- Оргстекло </a:t>
            </a:r>
            <a:br>
              <a:rPr lang="ru-RU" dirty="0" smtClean="0"/>
            </a:br>
            <a:r>
              <a:rPr lang="ru-RU" dirty="0" smtClean="0"/>
              <a:t>- Свечка </a:t>
            </a:r>
            <a:r>
              <a:rPr lang="ru-RU" dirty="0" err="1"/>
              <a:t>и.т.д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Наиболее </a:t>
            </a:r>
            <a:r>
              <a:rPr lang="ru-RU" dirty="0"/>
              <a:t>популярный вариант – паутинка, её легко найти, не надо ничего предусматривать в городе </a:t>
            </a:r>
            <a:r>
              <a:rPr lang="ru-RU" dirty="0" err="1"/>
              <a:t>и.т.д</a:t>
            </a:r>
            <a:r>
              <a:rPr lang="ru-RU" dirty="0"/>
              <a:t>. Паутинка сворачивается в пучок и поджигается. Здесь главное угадать с плотностью свертка – свернешь слишком сильно не </a:t>
            </a:r>
            <a:r>
              <a:rPr lang="ru-RU" dirty="0" smtClean="0"/>
              <a:t>разгорится, т.к. </a:t>
            </a:r>
            <a:r>
              <a:rPr lang="ru-RU" dirty="0"/>
              <a:t>не будет доступа кислорода, слишком слабо – ибо ветки не будут друг друга поджигать. </a:t>
            </a:r>
            <a:r>
              <a:rPr lang="ru-RU" dirty="0" smtClean="0"/>
              <a:t>Если </a:t>
            </a:r>
            <a:r>
              <a:rPr lang="ru-RU" dirty="0"/>
              <a:t>в лесу мокро, то паутинка сначала подсушивается на 3-4 спичках.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берестой все то же самое. </a:t>
            </a:r>
            <a:endParaRPr lang="ru-RU" dirty="0" smtClean="0"/>
          </a:p>
          <a:p>
            <a:r>
              <a:rPr lang="ru-RU" dirty="0" smtClean="0"/>
              <a:t>Лучина </a:t>
            </a:r>
            <a:r>
              <a:rPr lang="ru-RU" dirty="0"/>
              <a:t>используется в случае затяжных дождей и делается из середины елового полена. Оно внутри сухое даже «в сезон дождей» </a:t>
            </a:r>
            <a:endParaRPr lang="ru-RU" dirty="0" smtClean="0"/>
          </a:p>
          <a:p>
            <a:r>
              <a:rPr lang="ru-RU" dirty="0" smtClean="0"/>
              <a:t>Оргстекло</a:t>
            </a:r>
            <a:r>
              <a:rPr lang="ru-RU" dirty="0"/>
              <a:t>, свечки и прочие изыски применяются как правило в сложных погодных условиях. Их применение ничуть не снижает требования к качеству дров. На горящую свечку накладываем паутинку, потом палки покрупнее </a:t>
            </a:r>
            <a:r>
              <a:rPr lang="ru-RU" dirty="0" err="1"/>
              <a:t>и.т.д</a:t>
            </a:r>
            <a:r>
              <a:rPr lang="ru-RU" dirty="0"/>
              <a:t>. Растопки должно быть много.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436" y="1702785"/>
            <a:ext cx="5777263" cy="4945934"/>
          </a:xfrm>
        </p:spPr>
        <p:txBody>
          <a:bodyPr/>
          <a:lstStyle/>
          <a:p>
            <a:r>
              <a:rPr lang="ru-RU" dirty="0"/>
              <a:t>Чтобы </a:t>
            </a:r>
            <a:r>
              <a:rPr lang="ru-RU" dirty="0" smtClean="0"/>
              <a:t>костёр </a:t>
            </a:r>
            <a:r>
              <a:rPr lang="ru-RU" dirty="0"/>
              <a:t>горел </a:t>
            </a:r>
            <a:r>
              <a:rPr lang="ru-RU" dirty="0" smtClean="0"/>
              <a:t>долго, надо </a:t>
            </a:r>
            <a:r>
              <a:rPr lang="ru-RU" dirty="0"/>
              <a:t>соблюдать несколько правил: 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Поленья </a:t>
            </a:r>
            <a:r>
              <a:rPr lang="ru-RU" dirty="0"/>
              <a:t>должны лежать так, чтобы они поджигали друг друга. В этом смысле разницы между </a:t>
            </a:r>
            <a:r>
              <a:rPr lang="ru-RU" dirty="0" smtClean="0"/>
              <a:t>горящими </a:t>
            </a:r>
            <a:r>
              <a:rPr lang="ru-RU" dirty="0"/>
              <a:t>и не </a:t>
            </a:r>
            <a:r>
              <a:rPr lang="ru-RU" dirty="0" smtClean="0"/>
              <a:t>горящими </a:t>
            </a:r>
            <a:r>
              <a:rPr lang="ru-RU" dirty="0"/>
              <a:t>поленьями нет. 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Между </a:t>
            </a:r>
            <a:r>
              <a:rPr lang="ru-RU" dirty="0"/>
              <a:t>поленьями должно быть некоторое расстояние, чтобы проходил воздух и, соответственно, поступал кислород. </a:t>
            </a:r>
            <a:endParaRPr lang="ru-RU" dirty="0" smtClean="0"/>
          </a:p>
          <a:p>
            <a:pPr marL="502920" indent="-457200">
              <a:buAutoNum type="arabicPeriod"/>
            </a:pPr>
            <a:r>
              <a:rPr lang="ru-RU" dirty="0" smtClean="0"/>
              <a:t>Сырые </a:t>
            </a:r>
            <a:r>
              <a:rPr lang="ru-RU" dirty="0"/>
              <a:t>дрова сушим, сложив их вокруг костра. Следим, чтобы они не загорелись.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638395" y="565837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Разведение костра</a:t>
            </a:r>
            <a:endParaRPr lang="ru-RU" sz="4000" b="1" dirty="0"/>
          </a:p>
        </p:txBody>
      </p:sp>
      <p:pic>
        <p:nvPicPr>
          <p:cNvPr id="6146" name="Picture 2" descr="https://avatars.mds.yandex.net/get-pdb/1641653/82064c96-711c-46d3-b4a8-db7ca59d789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00" y="1558344"/>
            <a:ext cx="5957122" cy="41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1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Источники тепла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0" y="1870839"/>
            <a:ext cx="6143223" cy="4945934"/>
          </a:xfrm>
        </p:spPr>
        <p:txBody>
          <a:bodyPr/>
          <a:lstStyle/>
          <a:p>
            <a:r>
              <a:rPr lang="ru-RU" dirty="0"/>
              <a:t>Такие виды источников тепла, как примусы, походные газовые плиты и сухой спирт могут использоваться для приготовления пищи и кипячения </a:t>
            </a:r>
            <a:r>
              <a:rPr lang="ru-RU" dirty="0" smtClean="0"/>
              <a:t>воды.</a:t>
            </a:r>
          </a:p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о </a:t>
            </a:r>
            <a:r>
              <a:rPr lang="ru-RU" dirty="0"/>
              <a:t>с их с помощью нельзя сушить промокшую одежду, согреться и длительное время поддерживать </a:t>
            </a:r>
            <a:r>
              <a:rPr lang="ru-RU" dirty="0" smtClean="0"/>
              <a:t>тепло.</a:t>
            </a:r>
          </a:p>
          <a:p>
            <a:r>
              <a:rPr lang="ru-RU" dirty="0" smtClean="0"/>
              <a:t>Для </a:t>
            </a:r>
            <a:r>
              <a:rPr lang="ru-RU" dirty="0"/>
              <a:t>этого нужен костер. В зависимости от назначения, наличия топлива и времени.</a:t>
            </a:r>
            <a:endParaRPr lang="ru-RU" dirty="0"/>
          </a:p>
        </p:txBody>
      </p:sp>
      <p:pic>
        <p:nvPicPr>
          <p:cNvPr id="7170" name="Picture 2" descr="https://a.d-cd.net/hiAAAgO2YeA-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218" y="1870839"/>
            <a:ext cx="5354391" cy="35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9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258836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Типы костров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50" y="1484473"/>
            <a:ext cx="5238437" cy="494593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Жаровой - для приготовления пищи , обогрева и сушки вещей </a:t>
            </a:r>
            <a:endParaRPr lang="ru-RU" dirty="0" smtClean="0"/>
          </a:p>
          <a:p>
            <a:r>
              <a:rPr lang="ru-RU" dirty="0" smtClean="0"/>
              <a:t>Дымовой </a:t>
            </a:r>
            <a:r>
              <a:rPr lang="ru-RU" dirty="0"/>
              <a:t>- для отпугивания комаров, мошкары и подачи сигнала </a:t>
            </a:r>
            <a:endParaRPr lang="ru-RU" dirty="0" smtClean="0"/>
          </a:p>
          <a:p>
            <a:r>
              <a:rPr lang="ru-RU" dirty="0" smtClean="0"/>
              <a:t>Пламенный </a:t>
            </a:r>
            <a:r>
              <a:rPr lang="ru-RU" dirty="0"/>
              <a:t>- для приготовления пищи и </a:t>
            </a:r>
            <a:r>
              <a:rPr lang="ru-RU" dirty="0" smtClean="0"/>
              <a:t>освещения</a:t>
            </a:r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/>
              <a:t>Пирамида </a:t>
            </a:r>
            <a:r>
              <a:rPr lang="ru-RU" dirty="0" smtClean="0"/>
              <a:t>                Шалаш                    Таежный </a:t>
            </a:r>
          </a:p>
          <a:p>
            <a:pPr marL="45720" indent="0">
              <a:buNone/>
            </a:pPr>
            <a:r>
              <a:rPr lang="ru-RU" dirty="0" smtClean="0"/>
              <a:t>Траншея                     Ямка                        Звезда </a:t>
            </a:r>
          </a:p>
          <a:p>
            <a:pPr marL="45720" indent="0">
              <a:buNone/>
            </a:pPr>
            <a:r>
              <a:rPr lang="ru-RU" dirty="0" err="1" smtClean="0"/>
              <a:t>Нодья</a:t>
            </a:r>
            <a:r>
              <a:rPr lang="ru-RU" dirty="0" smtClean="0"/>
              <a:t>                          Камин                     Рефлектор </a:t>
            </a:r>
          </a:p>
          <a:p>
            <a:pPr marL="45720" indent="0">
              <a:buNone/>
            </a:pPr>
            <a:r>
              <a:rPr lang="ru-RU" dirty="0" smtClean="0"/>
              <a:t>Очаг                             Колодец                Решетка</a:t>
            </a:r>
          </a:p>
          <a:p>
            <a:pPr marL="45720" indent="0">
              <a:buNone/>
            </a:pPr>
            <a:r>
              <a:rPr lang="ru-RU" dirty="0" smtClean="0"/>
              <a:t>Полинезийский </a:t>
            </a:r>
            <a:r>
              <a:rPr lang="ru-RU" dirty="0"/>
              <a:t> </a:t>
            </a:r>
            <a:r>
              <a:rPr lang="ru-RU" dirty="0" smtClean="0"/>
              <a:t>   Ночной</a:t>
            </a:r>
            <a:endParaRPr lang="ru-RU" dirty="0"/>
          </a:p>
        </p:txBody>
      </p:sp>
      <p:pic>
        <p:nvPicPr>
          <p:cNvPr id="8194" name="Picture 2" descr="https://thumbs.dreamstime.com/b/%D0%B4%D0%B5%D1%82%D0%B8-%D0%B2-%D0%B0%D0%B3%D0%B5%D1%80%D0%B5-%D0%BE%D0%B3%D0%BD%D0%B5%D0%BC-919374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87" y="231819"/>
            <a:ext cx="6387921" cy="63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 txBox="1">
            <a:spLocks/>
          </p:cNvSpPr>
          <p:nvPr/>
        </p:nvSpPr>
        <p:spPr>
          <a:xfrm>
            <a:off x="468995" y="3078471"/>
            <a:ext cx="5199926" cy="1443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/>
              <a:t>Виды костров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1157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262104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«Пирамида»/ «Шалаш»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63" y="2411751"/>
            <a:ext cx="6143223" cy="494593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Такой костёр </a:t>
            </a:r>
            <a:r>
              <a:rPr lang="ru-RU" dirty="0"/>
              <a:t>дает большое пламя, пригоден для быстрого обогрева людей, просушки одежды, но быстро прогорает.</a:t>
            </a:r>
            <a:endParaRPr lang="ru-RU" dirty="0"/>
          </a:p>
        </p:txBody>
      </p:sp>
      <p:pic>
        <p:nvPicPr>
          <p:cNvPr id="10242" name="Picture 2" descr="https://ds05.infourok.ru/uploads/ex/1267/000eb866-89dd62bf/hello_html_m4d183d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86" y="1751526"/>
            <a:ext cx="5589430" cy="419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2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95" y="427570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 smtClean="0"/>
              <a:t>Костёр «Траншея»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3" y="1613261"/>
            <a:ext cx="6143223" cy="494593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Используется для приготовления пищи в ветреную погоду на открытой местности.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оборудовать такой костер, надо вырыть в грунте канавку необходимой длины и ширины, позволяющей установить над ней походные котлы. Вырытая канавка должна располагаться по ветру и иметь широкий конусообразный скос с наветренной стороны. </a:t>
            </a:r>
            <a:r>
              <a:rPr lang="ru-RU" dirty="0" smtClean="0"/>
              <a:t>Оборудуя </a:t>
            </a:r>
            <a:r>
              <a:rPr lang="ru-RU" dirty="0"/>
              <a:t>такой костер, не забывайте заботиться о снятом дерне. </a:t>
            </a:r>
            <a:endParaRPr lang="ru-RU" dirty="0" smtClean="0"/>
          </a:p>
          <a:p>
            <a:r>
              <a:rPr lang="ru-RU" dirty="0" smtClean="0"/>
              <a:t>Костер </a:t>
            </a:r>
            <a:r>
              <a:rPr lang="ru-RU" dirty="0"/>
              <a:t>«Траншея» удобен тем, что не требует большого количества дров. В холодную погоду, оказавшись в лесу без спального мешка, с его помощью можно оборудовать место для отдыха. Для сохранения тепла после прогорания дров закройте яму деревянными чурбаками, тонким слоем земли и травой. Сверху нетрудно будет сделать удобную, теплую постель.</a:t>
            </a:r>
            <a:endParaRPr lang="ru-RU" dirty="0"/>
          </a:p>
        </p:txBody>
      </p:sp>
      <p:pic>
        <p:nvPicPr>
          <p:cNvPr id="9218" name="Picture 2" descr="https://survinat.ru/wp-content/uploads/2017/08/koster-dlja-prigotovlenija-pishhi-varianty-kostro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05" y="2145924"/>
            <a:ext cx="5628067" cy="33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7073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5EBD3-98B5-4FD2-8FAF-5D4022A9F7F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«Аспект» для туристов</Template>
  <TotalTime>0</TotalTime>
  <Words>1236</Words>
  <Application>Microsoft Office PowerPoint</Application>
  <PresentationFormat>Широкоэкранный</PresentationFormat>
  <Paragraphs>129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Базис</vt:lpstr>
      <vt:lpstr>Типы костров и их назначение Правила разведения костра</vt:lpstr>
      <vt:lpstr>Что такое костёр?</vt:lpstr>
      <vt:lpstr>Презентация PowerPoint</vt:lpstr>
      <vt:lpstr>Разведение костра</vt:lpstr>
      <vt:lpstr>Презентация PowerPoint</vt:lpstr>
      <vt:lpstr>Источники тепла</vt:lpstr>
      <vt:lpstr>Типы костров</vt:lpstr>
      <vt:lpstr>Костёр «Пирамида»/ «Шалаш»</vt:lpstr>
      <vt:lpstr>Костёр «Траншея»</vt:lpstr>
      <vt:lpstr>Костёр «Ямка»</vt:lpstr>
      <vt:lpstr>Костёр «Звезда»</vt:lpstr>
      <vt:lpstr>Костёр «Нодья»</vt:lpstr>
      <vt:lpstr>Костёр «Рефлектор»</vt:lpstr>
      <vt:lpstr>Костёр  «Очаг охотника»</vt:lpstr>
      <vt:lpstr>Костёр «Решётка»</vt:lpstr>
      <vt:lpstr>Костёр «Охотничий»</vt:lpstr>
      <vt:lpstr>Норный костёр</vt:lpstr>
      <vt:lpstr>Костёр «Колодец»</vt:lpstr>
      <vt:lpstr>Костёр «Полинезийский»</vt:lpstr>
      <vt:lpstr>Костры для обогрева</vt:lpstr>
      <vt:lpstr>Разведение костра</vt:lpstr>
      <vt:lpstr>Рекомендации по разведению костра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2020-10-25T17:11:54Z</dcterms:created>
  <dcterms:modified xsi:type="dcterms:W3CDTF">2020-10-25T18:35:16Z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